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4"/>
  </p:sldMasterIdLst>
  <p:notesMasterIdLst>
    <p:notesMasterId r:id="rId44"/>
  </p:notesMasterIdLst>
  <p:handoutMasterIdLst>
    <p:handoutMasterId r:id="rId45"/>
  </p:handoutMasterIdLst>
  <p:sldIdLst>
    <p:sldId id="256" r:id="rId5"/>
    <p:sldId id="1217" r:id="rId6"/>
    <p:sldId id="1208" r:id="rId7"/>
    <p:sldId id="1235" r:id="rId8"/>
    <p:sldId id="1210" r:id="rId9"/>
    <p:sldId id="1232" r:id="rId10"/>
    <p:sldId id="1212" r:id="rId11"/>
    <p:sldId id="1233" r:id="rId12"/>
    <p:sldId id="1236" r:id="rId13"/>
    <p:sldId id="1211" r:id="rId14"/>
    <p:sldId id="1209" r:id="rId15"/>
    <p:sldId id="1214" r:id="rId16"/>
    <p:sldId id="1213" r:id="rId17"/>
    <p:sldId id="1216" r:id="rId18"/>
    <p:sldId id="1215" r:id="rId19"/>
    <p:sldId id="1224" r:id="rId20"/>
    <p:sldId id="1237" r:id="rId21"/>
    <p:sldId id="1225" r:id="rId22"/>
    <p:sldId id="1238" r:id="rId23"/>
    <p:sldId id="1227" r:id="rId24"/>
    <p:sldId id="1226" r:id="rId25"/>
    <p:sldId id="1243" r:id="rId26"/>
    <p:sldId id="1242" r:id="rId27"/>
    <p:sldId id="1245" r:id="rId28"/>
    <p:sldId id="1219" r:id="rId29"/>
    <p:sldId id="1218" r:id="rId30"/>
    <p:sldId id="1220" r:id="rId31"/>
    <p:sldId id="1221" r:id="rId32"/>
    <p:sldId id="1222" r:id="rId33"/>
    <p:sldId id="1223" r:id="rId34"/>
    <p:sldId id="1240" r:id="rId35"/>
    <p:sldId id="1229" r:id="rId36"/>
    <p:sldId id="1241" r:id="rId37"/>
    <p:sldId id="1230" r:id="rId38"/>
    <p:sldId id="1239" r:id="rId39"/>
    <p:sldId id="1234" r:id="rId40"/>
    <p:sldId id="1247" r:id="rId41"/>
    <p:sldId id="1246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  <a:srgbClr val="DEE0E6"/>
    <a:srgbClr val="14517F"/>
    <a:srgbClr val="74C5F6"/>
    <a:srgbClr val="F2F2F2"/>
    <a:srgbClr val="014067"/>
    <a:srgbClr val="3F3F3F"/>
    <a:srgbClr val="014E7D"/>
    <a:srgbClr val="013657"/>
    <a:srgbClr val="01456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5024" autoAdjust="0"/>
  </p:normalViewPr>
  <p:slideViewPr>
    <p:cSldViewPr snapToGrid="0" showGuides="1">
      <p:cViewPr varScale="1">
        <p:scale>
          <a:sx n="111" d="100"/>
          <a:sy n="111" d="100"/>
        </p:scale>
        <p:origin x="180" y="90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960"/>
    </p:cViewPr>
  </p:sorter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IN" smtClean="0"/>
              <a:t>11-06-2024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IN" smtClean="0"/>
              <a:t>11-06-2024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579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874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99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IN" smtClean="0"/>
              <a:t>36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178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C4253B4-66E2-4668-82AE-DB9FCABF63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8E9C95-8642-4BAD-829A-70B00C985B3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42E84-97D0-4262-8480-2BC9C7A824B7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736242-D1BB-4466-9502-9233F69748C8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9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2160" userDrawn="1">
          <p15:clr>
            <a:srgbClr val="FBAE40"/>
          </p15:clr>
        </p15:guide>
        <p15:guide id="9" pos="7537" userDrawn="1">
          <p15:clr>
            <a:srgbClr val="FBAE40"/>
          </p15:clr>
        </p15:guide>
        <p15:guide id="10" pos="138" userDrawn="1">
          <p15:clr>
            <a:srgbClr val="FBAE40"/>
          </p15:clr>
        </p15:guide>
        <p15:guide id="11" orient="horz" pos="4178" userDrawn="1">
          <p15:clr>
            <a:srgbClr val="FBAE40"/>
          </p15:clr>
        </p15:guide>
        <p15:guide id="12" orient="horz" pos="142" userDrawn="1">
          <p15:clr>
            <a:srgbClr val="FBAE40"/>
          </p15:clr>
        </p15:guide>
        <p15:guide id="13" pos="2457" userDrawn="1">
          <p15:clr>
            <a:srgbClr val="FBAE40"/>
          </p15:clr>
        </p15:guide>
        <p15:guide id="14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E8FE225-2694-4C7F-9F1B-8AA5E0E405EC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2" name="Diagonal Stripe 11">
              <a:extLst>
                <a:ext uri="{FF2B5EF4-FFF2-40B4-BE49-F238E27FC236}">
                  <a16:creationId xmlns:a16="http://schemas.microsoft.com/office/drawing/2014/main" id="{7E82ABC5-AFD0-4075-827A-A24F18D34C1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4C68CD-AAA5-4CCE-981E-AB298CAED1A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E550176E-2322-450A-9CD8-2057459C6068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F21DA8F-D247-4E70-8C32-0408D52DD99E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7376D7-1D73-447D-B158-5207E8CC9B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ED25037-806C-415C-BB73-B4D8AFAFF9AC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3" name="Diagonal Stripe 12">
              <a:extLst>
                <a:ext uri="{FF2B5EF4-FFF2-40B4-BE49-F238E27FC236}">
                  <a16:creationId xmlns:a16="http://schemas.microsoft.com/office/drawing/2014/main" id="{2CA7C0AD-6729-4504-86BF-AF61AD0A7B41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628E609-5F0A-4B12-B705-4A7E15FB8EE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53CA710-E1F3-48F6-9594-CA61FAEE44E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A0944A7-9FA9-4884-8F8B-B2D9DFC8D856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7411D3-F83D-49E0-966B-B6E0C9F30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8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E94A2B-7F61-44C6-BA12-877272358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1638300"/>
            <a:ext cx="10680700" cy="4530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37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Wrapping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E94A2B-7F61-44C6-BA12-877272358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1638300"/>
            <a:ext cx="10680700" cy="4530725"/>
          </a:xfrm>
          <a:prstGeom prst="rect">
            <a:avLst/>
          </a:prstGeom>
        </p:spPr>
        <p:txBody>
          <a:bodyPr numCol="2" spcCol="27432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659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Distinc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E94A2B-7F61-44C6-BA12-877272358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1638300"/>
            <a:ext cx="5576887" cy="4530725"/>
          </a:xfrm>
          <a:prstGeom prst="rect">
            <a:avLst/>
          </a:prstGeom>
        </p:spPr>
        <p:txBody>
          <a:bodyPr numCol="1" spc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E6BDA4-97F9-4B7E-A838-A3FCC26FE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0311" y="1638300"/>
            <a:ext cx="5576887" cy="4530725"/>
          </a:xfrm>
          <a:prstGeom prst="rect">
            <a:avLst/>
          </a:prstGeom>
        </p:spPr>
        <p:txBody>
          <a:bodyPr numCol="1" spc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347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964-D453-4CBE-A17A-D46FFE1F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AFE37-FFB6-44DB-A00B-443B91AEBA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7E2FF-29B3-44A3-AC1C-B0A0558D9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EAE0F85-B9BE-42DE-94CF-0B8AA84D2BD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19113" y="1609725"/>
            <a:ext cx="10834687" cy="4149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5498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8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F8E9C5D-F994-430A-AA92-3604886C4464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69D97A8-B52B-4CDF-8357-E5A72DAE7551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F29D22-6F62-4FF1-9E27-F5D3D44FC62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87F660-AC89-4F8A-8098-FC27DDDAC188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6BF23E62-ED80-4000-9E4B-EB17FFB3892C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DB6728-E489-49E8-901B-F5404AC6ECC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C52F83A-6EA3-438D-97C8-8CD2322D0BEF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8EA73141-0DBB-4544-9A88-8256FE2ED425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44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83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143" userDrawn="1">
          <p15:clr>
            <a:srgbClr val="FBAE40"/>
          </p15:clr>
        </p15:guide>
        <p15:guide id="10" orient="horz" pos="4170" userDrawn="1">
          <p15:clr>
            <a:srgbClr val="FBAE40"/>
          </p15:clr>
        </p15:guide>
        <p15:guide id="11" pos="7537" userDrawn="1">
          <p15:clr>
            <a:srgbClr val="FBAE40"/>
          </p15:clr>
        </p15:guide>
        <p15:guide id="12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Caption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7571046-F063-47D7-891E-251BC9AFCD1E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9B9F0E2-F5FC-4B17-A692-C5FD955C90C3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7CF28-F121-4D65-9F49-1BACB9889236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 title="Subtitle">
            <a:extLst>
              <a:ext uri="{FF2B5EF4-FFF2-40B4-BE49-F238E27FC236}">
                <a16:creationId xmlns:a16="http://schemas.microsoft.com/office/drawing/2014/main" id="{B7D83DAD-BE29-43F4-BD50-E669BA90D8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6" name="Title 1" title="Title ">
            <a:extLst>
              <a:ext uri="{FF2B5EF4-FFF2-40B4-BE49-F238E27FC236}">
                <a16:creationId xmlns:a16="http://schemas.microsoft.com/office/drawing/2014/main" id="{E39F5750-A662-48EA-B3B2-BD39D8ACB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065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C79188C-5484-48FF-BA6B-18726371C0A5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25C7712F-C1C5-4A1B-8312-01A7EBC2DA1F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046A3B-6ED8-4B88-B3F2-5997F0C04BB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 title="Subtitle">
            <a:extLst>
              <a:ext uri="{FF2B5EF4-FFF2-40B4-BE49-F238E27FC236}">
                <a16:creationId xmlns:a16="http://schemas.microsoft.com/office/drawing/2014/main" id="{72B1E758-3E39-4563-9FDE-497B20CD6C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19316A-1971-47F2-ABEE-F26D90324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lang="en-IN" dirty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lang="en-IN" dirty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37F234-6F26-42E4-87FC-71C4233937D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1C2F98-BEC3-4001-8EF7-BC9C01706CF0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961E2A9D-A1F7-422B-BE64-DE294CCD5EC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6F2BC1-2AF1-442B-A969-187342A5A2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2F1ED87B-1358-4F7C-B1C7-443061BDB05D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1F48860-6E87-4212-B648-28F8AF60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Content Placeholder 3" title="Bullet Points">
            <a:extLst>
              <a:ext uri="{FF2B5EF4-FFF2-40B4-BE49-F238E27FC236}">
                <a16:creationId xmlns:a16="http://schemas.microsoft.com/office/drawing/2014/main" id="{094868A5-1ABC-479E-AE1B-EBEE43D141B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lang="en-IN" dirty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82380DC-B00E-4C43-9DBF-00FF82E41B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5" title="Bullet Points">
            <a:extLst>
              <a:ext uri="{FF2B5EF4-FFF2-40B4-BE49-F238E27FC236}">
                <a16:creationId xmlns:a16="http://schemas.microsoft.com/office/drawing/2014/main" id="{9B009D03-47A7-4195-89C3-30C9C29199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lang="en-US" dirty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lang="en-IN" dirty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9" name="Text Placeholder 4" title="Subtitle">
            <a:extLst>
              <a:ext uri="{FF2B5EF4-FFF2-40B4-BE49-F238E27FC236}">
                <a16:creationId xmlns:a16="http://schemas.microsoft.com/office/drawing/2014/main" id="{986CD081-A768-47CB-9166-010A522FF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AABD9B19-F6D1-4FCE-9536-66F92D5D8BA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41" name="Title 1" title="Title ">
            <a:extLst>
              <a:ext uri="{FF2B5EF4-FFF2-40B4-BE49-F238E27FC236}">
                <a16:creationId xmlns:a16="http://schemas.microsoft.com/office/drawing/2014/main" id="{BFE71868-441A-4783-9A15-5CFB6A284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5113FA-58F6-4EF7-AE7C-229D3CEA2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9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CF17BA7-4328-4AC4-B9E9-2ADBD9243F7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CBC1E93F-C3B8-42D4-B4E1-572D7E36CD4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BBBB8A2-EB15-4B5D-9BEE-B14D79B351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7919A267-779B-4DBF-A424-B7468C48074A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EC1D8DF5-3E96-4AEE-A3C9-DFE9CB0C7E00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>
              <a:latin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DFCBBA-DDAE-4E52-90CF-65D94525D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9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C38B2-6F09-4074-B7BD-D662273B0F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EE542705-9914-4857-8C3F-F301363C7E2B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A0F94E-BCD2-44A4-B7B5-8E879129247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A8EE39B-6F6C-4F81-B927-46F21F5AAED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panose="020F0502020204030204" pitchFamily="34" charset="0"/>
              </a:endParaRPr>
            </a:p>
          </p:txBody>
        </p:sp>
      </p:grp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F9E5518-626B-4909-BE85-6A5DEF7BA3B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68364B-5D82-48DB-8EB0-C72498199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61" y="302654"/>
            <a:ext cx="562091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8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Caption Here</a:t>
            </a:r>
            <a:endParaRPr lang="en-IN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9B74632-3A9E-44DC-9AD4-47BB30764C1A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E1DAC8-85BA-492F-BA76-42AA6CF1C67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7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6" name="Shape 4157">
            <a:extLst>
              <a:ext uri="{FF2B5EF4-FFF2-40B4-BE49-F238E27FC236}">
                <a16:creationId xmlns:a16="http://schemas.microsoft.com/office/drawing/2014/main" id="{9B17B1D9-C9AD-4286-8EDE-1EE9314D30E2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4186">
            <a:extLst>
              <a:ext uri="{FF2B5EF4-FFF2-40B4-BE49-F238E27FC236}">
                <a16:creationId xmlns:a16="http://schemas.microsoft.com/office/drawing/2014/main" id="{A60A9EBF-8759-407A-A597-C64A6495D8B9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4379">
            <a:extLst>
              <a:ext uri="{FF2B5EF4-FFF2-40B4-BE49-F238E27FC236}">
                <a16:creationId xmlns:a16="http://schemas.microsoft.com/office/drawing/2014/main" id="{14340537-70C2-4B2C-B14B-C838F96D13D8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hape 4487">
            <a:extLst>
              <a:ext uri="{FF2B5EF4-FFF2-40B4-BE49-F238E27FC236}">
                <a16:creationId xmlns:a16="http://schemas.microsoft.com/office/drawing/2014/main" id="{C176EE66-FF89-4885-B5B9-6EABF7607060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342322A1-0069-466C-82F3-E7BE5122AE69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7B352-2A36-4272-87D4-65032B0863F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9A1C6A-CD72-40FE-995B-5023BC32B607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EF7BA3-90A9-4C73-B853-E394807513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27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25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649" r:id="rId17"/>
    <p:sldLayoutId id="2147483651" r:id="rId18"/>
    <p:sldLayoutId id="2147483704" r:id="rId19"/>
    <p:sldLayoutId id="2147483689" r:id="rId20"/>
    <p:sldLayoutId id="2147483668" r:id="rId21"/>
    <p:sldLayoutId id="2147483707" r:id="rId22"/>
    <p:sldLayoutId id="2147483692" r:id="rId23"/>
    <p:sldLayoutId id="2147483697" r:id="rId24"/>
    <p:sldLayoutId id="2147483674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kpifire.com/" TargetMode="External"/><Relationship Id="rId2" Type="http://schemas.openxmlformats.org/officeDocument/2006/relationships/hyperlink" Target="mailto:Keith.norris@kpifire.com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870C961-E5C5-4F41-93E8-D0D1256BFE3F}"/>
              </a:ext>
            </a:extLst>
          </p:cNvPr>
          <p:cNvSpPr txBox="1"/>
          <p:nvPr/>
        </p:nvSpPr>
        <p:spPr>
          <a:xfrm>
            <a:off x="11599161" y="3680881"/>
            <a:ext cx="33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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1ED6D6-1192-434E-B862-EF10DC6E170C}"/>
              </a:ext>
            </a:extLst>
          </p:cNvPr>
          <p:cNvSpPr txBox="1"/>
          <p:nvPr/>
        </p:nvSpPr>
        <p:spPr>
          <a:xfrm>
            <a:off x="11570663" y="1721619"/>
            <a:ext cx="3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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0A68CF-B302-4D99-8BD5-05C00F2DD384}"/>
              </a:ext>
            </a:extLst>
          </p:cNvPr>
          <p:cNvSpPr txBox="1"/>
          <p:nvPr/>
        </p:nvSpPr>
        <p:spPr>
          <a:xfrm>
            <a:off x="14427777" y="4660512"/>
            <a:ext cx="29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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9F118D-D44B-4762-B513-F0FB9B73D5A1}"/>
              </a:ext>
            </a:extLst>
          </p:cNvPr>
          <p:cNvSpPr txBox="1"/>
          <p:nvPr/>
        </p:nvSpPr>
        <p:spPr>
          <a:xfrm>
            <a:off x="11542903" y="2701250"/>
            <a:ext cx="33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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A5F72-1A5C-177A-E3AD-67D707794527}"/>
              </a:ext>
            </a:extLst>
          </p:cNvPr>
          <p:cNvSpPr txBox="1"/>
          <p:nvPr/>
        </p:nvSpPr>
        <p:spPr>
          <a:xfrm>
            <a:off x="3151598" y="4224875"/>
            <a:ext cx="557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Reporting Capabilities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35B59-BBCD-536A-25F3-995DB061763E}"/>
              </a:ext>
            </a:extLst>
          </p:cNvPr>
          <p:cNvSpPr txBox="1"/>
          <p:nvPr/>
        </p:nvSpPr>
        <p:spPr>
          <a:xfrm>
            <a:off x="1341875" y="5406546"/>
            <a:ext cx="2814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VP Sales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Randy Clark</a:t>
            </a:r>
          </a:p>
          <a:p>
            <a:r>
              <a:rPr lang="en-US" sz="2000" dirty="0">
                <a:latin typeface="Calibri" panose="020F0502020204030204" pitchFamily="34" charset="0"/>
              </a:rPr>
              <a:t>Randy.Clark@kpifire.com</a:t>
            </a:r>
          </a:p>
          <a:p>
            <a:r>
              <a:rPr lang="en-US" sz="2000" dirty="0">
                <a:latin typeface="Calibri" panose="020F0502020204030204" pitchFamily="34" charset="0"/>
              </a:rPr>
              <a:t>801 456-8172</a:t>
            </a:r>
          </a:p>
        </p:txBody>
      </p:sp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FAE1F0C-4E66-8507-6CF3-64851E0D7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2" y="5201998"/>
            <a:ext cx="1045321" cy="1434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24B55-BCA3-511C-9B54-719DEEC271CC}"/>
              </a:ext>
            </a:extLst>
          </p:cNvPr>
          <p:cNvSpPr txBox="1"/>
          <p:nvPr/>
        </p:nvSpPr>
        <p:spPr>
          <a:xfrm>
            <a:off x="2001292" y="3627980"/>
            <a:ext cx="818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</a:rPr>
              <a:t> </a:t>
            </a:r>
            <a:r>
              <a:rPr lang="en-US" sz="2000" dirty="0">
                <a:effectLst/>
              </a:rPr>
              <a:t>Align Strategy  |  Drive Execution  |  Engage People</a:t>
            </a:r>
            <a:endParaRPr lang="en-US" sz="2400" dirty="0">
              <a:effectLst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E25269-0935-6836-B9CD-4E491D59A461}"/>
              </a:ext>
            </a:extLst>
          </p:cNvPr>
          <p:cNvCxnSpPr>
            <a:cxnSpLocks/>
          </p:cNvCxnSpPr>
          <p:nvPr/>
        </p:nvCxnSpPr>
        <p:spPr>
          <a:xfrm>
            <a:off x="2360168" y="3413662"/>
            <a:ext cx="7471665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7D96099-FF50-988F-D45A-823CE41025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63" y="1839947"/>
            <a:ext cx="8603074" cy="14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7351-4AEF-4503-B707-F29F0344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611104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Summary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A8963-8A06-42E2-BA2E-A6DF5CFF1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ABC7F-06EC-4492-B158-06E4353FA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10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C0CC6-0AF2-3A4B-DFE3-3CD9E8BEA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1090388"/>
            <a:ext cx="11321562" cy="467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6B3E34-251D-D917-9E19-244907FABC0F}"/>
              </a:ext>
            </a:extLst>
          </p:cNvPr>
          <p:cNvSpPr txBox="1"/>
          <p:nvPr/>
        </p:nvSpPr>
        <p:spPr>
          <a:xfrm>
            <a:off x="131884" y="5365295"/>
            <a:ext cx="4818185" cy="12836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Summarize Project Activity: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Status / Health / Schedule / Type / Workflow / Department.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View Max, Min and Avg Project Duration</a:t>
            </a:r>
          </a:p>
        </p:txBody>
      </p:sp>
    </p:spTree>
    <p:extLst>
      <p:ext uri="{BB962C8B-B14F-4D97-AF65-F5344CB8AC3E}">
        <p14:creationId xmlns:p14="http://schemas.microsoft.com/office/powerpoint/2010/main" val="332957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85A8-6029-49A0-B399-CD5022AB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898802"/>
          </a:xfrm>
        </p:spPr>
        <p:txBody>
          <a:bodyPr/>
          <a:lstStyle/>
          <a:p>
            <a:r>
              <a:rPr lang="en-US" dirty="0"/>
              <a:t>Project Portfolio Timeline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7F8B-CA06-495D-A43E-3B86FAE37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6EE0-B6E7-4831-AFB7-7B1986229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11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14673F-04D0-54FB-E9EF-5C4214A71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"/>
          <a:stretch/>
        </p:blipFill>
        <p:spPr>
          <a:xfrm>
            <a:off x="506303" y="1665173"/>
            <a:ext cx="11179393" cy="408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00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A253-147E-491C-AD54-6A42617F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710922" cy="819058"/>
          </a:xfrm>
        </p:spPr>
        <p:txBody>
          <a:bodyPr/>
          <a:lstStyle/>
          <a:p>
            <a:r>
              <a:rPr lang="en-US" dirty="0"/>
              <a:t>Project Summary Table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62136-FF86-4A54-A3AE-3ECA3DE91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1B84F-3B55-492E-87A8-7CD837E97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12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C3348-B7DF-4EF1-B828-313E234B9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0" y="1028086"/>
            <a:ext cx="11343588" cy="518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840F5-53E9-096C-D0F9-6E5CEFA5715C}"/>
              </a:ext>
            </a:extLst>
          </p:cNvPr>
          <p:cNvSpPr txBox="1"/>
          <p:nvPr/>
        </p:nvSpPr>
        <p:spPr>
          <a:xfrm>
            <a:off x="2777704" y="2956816"/>
            <a:ext cx="6702725" cy="172732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Summarize Activity From This Week to the Past 12 Months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# Projects Completed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# New Projects Created 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Total # Active Projects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# On Hold or Cancelled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Velocity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# Healthy / At Risk Projects / Unhealthy</a:t>
            </a:r>
          </a:p>
        </p:txBody>
      </p:sp>
    </p:spTree>
    <p:extLst>
      <p:ext uri="{BB962C8B-B14F-4D97-AF65-F5344CB8AC3E}">
        <p14:creationId xmlns:p14="http://schemas.microsoft.com/office/powerpoint/2010/main" val="337655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F239-C0F2-45A6-8500-10A30FDA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714799"/>
          </a:xfrm>
        </p:spPr>
        <p:txBody>
          <a:bodyPr/>
          <a:lstStyle/>
          <a:p>
            <a:r>
              <a:rPr lang="en-US" dirty="0"/>
              <a:t>Team Engagement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743C1-7CA8-49F3-82FA-B7123C8C8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8D069-710D-4AA9-BBCE-B6E76A9332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13</a:t>
            </a:fld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6BC3F-0F44-0D8D-2876-A4209B886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" y="1346005"/>
            <a:ext cx="10758854" cy="458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EFF62-EB04-4318-FC75-2BA60181A1E5}"/>
              </a:ext>
            </a:extLst>
          </p:cNvPr>
          <p:cNvSpPr txBox="1"/>
          <p:nvPr/>
        </p:nvSpPr>
        <p:spPr>
          <a:xfrm>
            <a:off x="5572663" y="5102158"/>
            <a:ext cx="5909096" cy="154681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Team Engagement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What % of Total Users are Involved</a:t>
            </a:r>
          </a:p>
          <a:p>
            <a:pPr marL="1028700" lvl="1" indent="-342900">
              <a:spcBef>
                <a:spcPts val="0"/>
              </a:spcBef>
              <a:buClrTx/>
            </a:pPr>
            <a:r>
              <a:rPr lang="en-US" sz="1600" dirty="0"/>
              <a:t>Have Submitted an Idea or are on a Project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Who is Submitting Ideas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Last Login per User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Total Value of Projects Users are Involved in Delivering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841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1E58-569C-4D21-9117-E2902FA1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695945"/>
          </a:xfrm>
        </p:spPr>
        <p:txBody>
          <a:bodyPr>
            <a:normAutofit fontScale="90000"/>
          </a:bodyPr>
          <a:lstStyle/>
          <a:p>
            <a:r>
              <a:rPr lang="en-US" dirty="0"/>
              <a:t>Work Time By Team Member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B5F32-AF30-4411-854B-A9FB72329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3EA50-A906-4FD0-A9B9-9C731AF6C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14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9AB7A-691A-4341-996D-40B8BC9F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" y="1482883"/>
            <a:ext cx="11480098" cy="403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31905-95FF-125D-3F8F-17A39CD206FF}"/>
              </a:ext>
            </a:extLst>
          </p:cNvPr>
          <p:cNvSpPr txBox="1"/>
          <p:nvPr/>
        </p:nvSpPr>
        <p:spPr>
          <a:xfrm>
            <a:off x="3312543" y="4702845"/>
            <a:ext cx="4502990" cy="12356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Allocate Resources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Who is Available for More Work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Who is Over Allocated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On What Projects are they Spending their Time</a:t>
            </a:r>
          </a:p>
        </p:txBody>
      </p:sp>
    </p:spTree>
    <p:extLst>
      <p:ext uri="{BB962C8B-B14F-4D97-AF65-F5344CB8AC3E}">
        <p14:creationId xmlns:p14="http://schemas.microsoft.com/office/powerpoint/2010/main" val="392810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9132-5467-4098-AE55-79B02D72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714799"/>
          </a:xfrm>
        </p:spPr>
        <p:txBody>
          <a:bodyPr/>
          <a:lstStyle/>
          <a:p>
            <a:r>
              <a:rPr lang="en-US" dirty="0"/>
              <a:t>Work Time by Project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ECAA8-3AD5-4403-A4EB-9F416E4E4B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35331-285A-4DE0-A353-3A3D2E580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15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10B27-D962-7516-DFE9-46C4CA91F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" y="1451853"/>
            <a:ext cx="11159538" cy="412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45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4173-E64B-4A62-A41C-C1A2749D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Reports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49EDA-B120-4FEE-9251-FE1DC75E7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2" y="3792046"/>
            <a:ext cx="4911633" cy="17114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spc="0" dirty="0"/>
              <a:t>List View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spc="0" dirty="0"/>
              <a:t>Tile View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spc="0" dirty="0"/>
              <a:t>Tree View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spc="0" dirty="0"/>
              <a:t>Bowling View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spc="0" dirty="0"/>
              <a:t>Summary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057B3-C260-44F0-BA50-A81702562E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6E606-8A7A-4217-8F0B-4BB88EB294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IN" smtClean="0"/>
              <a:t>16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81A3D-4791-4E86-2EDB-642B7D9A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89" y="2424165"/>
            <a:ext cx="5839773" cy="252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21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6A96C1-463F-BE4A-9BD1-4FCCD926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946912"/>
          </a:xfrm>
        </p:spPr>
        <p:txBody>
          <a:bodyPr/>
          <a:lstStyle/>
          <a:p>
            <a:r>
              <a:rPr lang="en-US" dirty="0"/>
              <a:t>Metric List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BF33A-0180-FF2A-B9DF-A23DF267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" y="1818739"/>
            <a:ext cx="11444829" cy="345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54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77BFFA-B82A-4FF6-A58B-9E51A7B5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790213"/>
          </a:xfrm>
        </p:spPr>
        <p:txBody>
          <a:bodyPr/>
          <a:lstStyle/>
          <a:p>
            <a:r>
              <a:rPr lang="en-US" dirty="0"/>
              <a:t>Metric Tile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2BF40-6A91-4EAF-B410-8C65E18766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E0C99-940B-4B59-AE74-AD2F1E816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18</a:t>
            </a:fld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5C020-7442-0170-EE2B-2308B582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8" y="1235731"/>
            <a:ext cx="11275063" cy="488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948E0-533E-2151-74FA-F4A816931043}"/>
              </a:ext>
            </a:extLst>
          </p:cNvPr>
          <p:cNvSpPr txBox="1"/>
          <p:nvPr/>
        </p:nvSpPr>
        <p:spPr>
          <a:xfrm>
            <a:off x="5203828" y="5544920"/>
            <a:ext cx="4398570" cy="10530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Metric Tiles Include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Health RYG Status Based on your Tolerances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% of Target Achieved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Linkage to Goals, Metrics, and Projects</a:t>
            </a:r>
          </a:p>
        </p:txBody>
      </p:sp>
    </p:spTree>
    <p:extLst>
      <p:ext uri="{BB962C8B-B14F-4D97-AF65-F5344CB8AC3E}">
        <p14:creationId xmlns:p14="http://schemas.microsoft.com/office/powerpoint/2010/main" val="346430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6A96C1-463F-BE4A-9BD1-4FCCD926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946912"/>
          </a:xfrm>
        </p:spPr>
        <p:txBody>
          <a:bodyPr/>
          <a:lstStyle/>
          <a:p>
            <a:r>
              <a:rPr lang="en-US" dirty="0"/>
              <a:t>Metric Tree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4A4AC-F111-6CF3-DEDE-7B591F85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74" y="1441860"/>
            <a:ext cx="10168629" cy="509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BE450D-A970-8006-E1F2-EE760306B31D}"/>
              </a:ext>
            </a:extLst>
          </p:cNvPr>
          <p:cNvSpPr txBox="1"/>
          <p:nvPr/>
        </p:nvSpPr>
        <p:spPr>
          <a:xfrm>
            <a:off x="7970807" y="1070553"/>
            <a:ext cx="3286664" cy="74261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Visualize the Hierarchy of Roll-Up Metrics</a:t>
            </a:r>
          </a:p>
        </p:txBody>
      </p:sp>
    </p:spTree>
    <p:extLst>
      <p:ext uri="{BB962C8B-B14F-4D97-AF65-F5344CB8AC3E}">
        <p14:creationId xmlns:p14="http://schemas.microsoft.com/office/powerpoint/2010/main" val="152690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64B790-84CC-4515-A0E1-F83F37DE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4" y="104695"/>
            <a:ext cx="8333222" cy="713687"/>
          </a:xfrm>
        </p:spPr>
        <p:txBody>
          <a:bodyPr/>
          <a:lstStyle/>
          <a:p>
            <a:r>
              <a:rPr lang="en-US" dirty="0"/>
              <a:t>Report Types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E3B30D-2F16-4A6D-98A4-EA13EB6000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30160" y="1188801"/>
            <a:ext cx="2197685" cy="44394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Goal Reports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1B8A065-1426-4D0A-AA0B-7123C928AC79}"/>
              </a:ext>
            </a:extLst>
          </p:cNvPr>
          <p:cNvSpPr txBox="1">
            <a:spLocks/>
          </p:cNvSpPr>
          <p:nvPr/>
        </p:nvSpPr>
        <p:spPr>
          <a:xfrm>
            <a:off x="5830160" y="1606968"/>
            <a:ext cx="1741950" cy="2867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400" dirty="0"/>
              <a:t>List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Tile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Bowling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Grid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X-Matrix View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789438D-F851-4373-A95C-7795FB9597DD}"/>
              </a:ext>
            </a:extLst>
          </p:cNvPr>
          <p:cNvSpPr txBox="1">
            <a:spLocks/>
          </p:cNvSpPr>
          <p:nvPr/>
        </p:nvSpPr>
        <p:spPr>
          <a:xfrm>
            <a:off x="128188" y="1606968"/>
            <a:ext cx="3115382" cy="48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400" dirty="0"/>
              <a:t>List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Tile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Accountability Report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Benefits Report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Budget Report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Budget Exception Report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Summary Report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Portfolio Timeline Report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Summary Table Report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Team Engagement Report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Work Time By Team Member Report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Work Time By Project Report</a:t>
            </a:r>
          </a:p>
          <a:p>
            <a:endParaRPr lang="en-US" sz="14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99BCCD2-357D-4424-8562-A89B3EE2AF5D}"/>
              </a:ext>
            </a:extLst>
          </p:cNvPr>
          <p:cNvSpPr txBox="1">
            <a:spLocks/>
          </p:cNvSpPr>
          <p:nvPr/>
        </p:nvSpPr>
        <p:spPr>
          <a:xfrm>
            <a:off x="108768" y="1158900"/>
            <a:ext cx="2417453" cy="642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Project Reports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38087F-5810-486D-B9DA-4101342699AE}"/>
              </a:ext>
            </a:extLst>
          </p:cNvPr>
          <p:cNvSpPr txBox="1">
            <a:spLocks/>
          </p:cNvSpPr>
          <p:nvPr/>
        </p:nvSpPr>
        <p:spPr>
          <a:xfrm>
            <a:off x="3283351" y="1173214"/>
            <a:ext cx="2417453" cy="479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Metric Reports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A20A332-4A34-4457-9087-0A55A5C8D48B}"/>
              </a:ext>
            </a:extLst>
          </p:cNvPr>
          <p:cNvSpPr txBox="1">
            <a:spLocks/>
          </p:cNvSpPr>
          <p:nvPr/>
        </p:nvSpPr>
        <p:spPr>
          <a:xfrm>
            <a:off x="7962257" y="1192022"/>
            <a:ext cx="2417453" cy="443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User Reports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59E6C24-AA62-42FB-AD49-24FF478B35DA}"/>
              </a:ext>
            </a:extLst>
          </p:cNvPr>
          <p:cNvSpPr txBox="1">
            <a:spLocks/>
          </p:cNvSpPr>
          <p:nvPr/>
        </p:nvSpPr>
        <p:spPr>
          <a:xfrm>
            <a:off x="3283351" y="1621283"/>
            <a:ext cx="2417453" cy="1807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400" dirty="0"/>
              <a:t>List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Tile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Tree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Bowling View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Summary Report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69D5A0B-B778-41D7-A981-B36FBAC11409}"/>
              </a:ext>
            </a:extLst>
          </p:cNvPr>
          <p:cNvSpPr txBox="1">
            <a:spLocks/>
          </p:cNvSpPr>
          <p:nvPr/>
        </p:nvSpPr>
        <p:spPr>
          <a:xfrm>
            <a:off x="8052668" y="1606969"/>
            <a:ext cx="2646175" cy="713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400" dirty="0"/>
              <a:t>User Certification List View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B66852F-931F-4969-A724-560718094D2A}"/>
              </a:ext>
            </a:extLst>
          </p:cNvPr>
          <p:cNvSpPr txBox="1">
            <a:spLocks/>
          </p:cNvSpPr>
          <p:nvPr/>
        </p:nvSpPr>
        <p:spPr>
          <a:xfrm>
            <a:off x="4977441" y="4928306"/>
            <a:ext cx="6846601" cy="180771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000" dirty="0">
                <a:ea typeface="+mj-ea"/>
                <a:cs typeface="+mj-cs"/>
              </a:rPr>
              <a:t>All Reports and Views can be Filtered by User, Goal, Department, Year, and Category.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000" dirty="0">
                <a:ea typeface="+mj-ea"/>
                <a:cs typeface="+mj-cs"/>
              </a:rPr>
              <a:t>Filtered Views can be Saved For Easy Access.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000" dirty="0">
                <a:ea typeface="+mj-ea"/>
                <a:cs typeface="+mj-cs"/>
              </a:rPr>
              <a:t>Reports can be Exported to CSV / Excel or via API to be used by Third-Party Reporting tools such as </a:t>
            </a:r>
            <a:r>
              <a:rPr lang="en-US" sz="2000" dirty="0" err="1">
                <a:ea typeface="+mj-ea"/>
                <a:cs typeface="+mj-cs"/>
              </a:rPr>
              <a:t>PowerBI</a:t>
            </a:r>
            <a:r>
              <a:rPr lang="en-US" sz="2000" dirty="0">
                <a:ea typeface="+mj-ea"/>
                <a:cs typeface="+mj-cs"/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4239CD-91F5-A148-995C-6992307DB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802" y="6543393"/>
            <a:ext cx="41148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B31080-BBD5-0012-26FB-2046B58905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0F9CF96-A52D-94BE-BC41-48F7803B6201}"/>
              </a:ext>
            </a:extLst>
          </p:cNvPr>
          <p:cNvSpPr txBox="1">
            <a:spLocks/>
          </p:cNvSpPr>
          <p:nvPr/>
        </p:nvSpPr>
        <p:spPr>
          <a:xfrm>
            <a:off x="8052669" y="2415932"/>
            <a:ext cx="2417453" cy="443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Huddleboards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EB270D-EE7D-1A3D-4028-B2DE3F1664DB}"/>
              </a:ext>
            </a:extLst>
          </p:cNvPr>
          <p:cNvSpPr txBox="1">
            <a:spLocks/>
          </p:cNvSpPr>
          <p:nvPr/>
        </p:nvSpPr>
        <p:spPr>
          <a:xfrm>
            <a:off x="8143081" y="2830879"/>
            <a:ext cx="3115382" cy="11199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400" dirty="0"/>
              <a:t>Build your Own Custom Dashboards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Balanced Scorecard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Custom X-Matrix</a:t>
            </a:r>
          </a:p>
          <a:p>
            <a:pPr>
              <a:buClr>
                <a:schemeClr val="tx1"/>
              </a:buClr>
            </a:pPr>
            <a:endParaRPr lang="en-US" sz="140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D6CCFFE-5C85-810B-32DC-4FB35360D9CB}"/>
              </a:ext>
            </a:extLst>
          </p:cNvPr>
          <p:cNvSpPr txBox="1">
            <a:spLocks/>
          </p:cNvSpPr>
          <p:nvPr/>
        </p:nvSpPr>
        <p:spPr>
          <a:xfrm>
            <a:off x="3243570" y="3479236"/>
            <a:ext cx="2417453" cy="642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Idea Reports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E79086F-9FD4-B3EC-BF5C-F6561153D682}"/>
              </a:ext>
            </a:extLst>
          </p:cNvPr>
          <p:cNvSpPr txBox="1">
            <a:spLocks/>
          </p:cNvSpPr>
          <p:nvPr/>
        </p:nvSpPr>
        <p:spPr>
          <a:xfrm>
            <a:off x="3307607" y="3877069"/>
            <a:ext cx="3115382" cy="858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400" dirty="0"/>
              <a:t>Idea Funnel / Prioritization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Team Engagement Report</a:t>
            </a:r>
          </a:p>
        </p:txBody>
      </p:sp>
    </p:spTree>
    <p:extLst>
      <p:ext uri="{BB962C8B-B14F-4D97-AF65-F5344CB8AC3E}">
        <p14:creationId xmlns:p14="http://schemas.microsoft.com/office/powerpoint/2010/main" val="142356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F72C-5265-4951-9A62-31B11E82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771360"/>
          </a:xfrm>
        </p:spPr>
        <p:txBody>
          <a:bodyPr/>
          <a:lstStyle/>
          <a:p>
            <a:r>
              <a:rPr lang="en-US" dirty="0"/>
              <a:t>Metric Bowling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855BE-7B1C-437C-B50A-968A2574C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11694-AD65-4D51-8548-86E3D154B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20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FCEBC-9E3E-793F-04ED-40DBFCCB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" y="1462627"/>
            <a:ext cx="11502485" cy="415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D7F10-3C77-B5FB-1F5A-FCC4189EF563}"/>
              </a:ext>
            </a:extLst>
          </p:cNvPr>
          <p:cNvSpPr txBox="1"/>
          <p:nvPr/>
        </p:nvSpPr>
        <p:spPr>
          <a:xfrm>
            <a:off x="4453331" y="5991225"/>
            <a:ext cx="7508646" cy="3651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View Metric Performance RYG and Edit Actuals for Multiple Metrics</a:t>
            </a:r>
          </a:p>
        </p:txBody>
      </p:sp>
    </p:spTree>
    <p:extLst>
      <p:ext uri="{BB962C8B-B14F-4D97-AF65-F5344CB8AC3E}">
        <p14:creationId xmlns:p14="http://schemas.microsoft.com/office/powerpoint/2010/main" val="330497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047C-37D5-45EE-8947-6885733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833178"/>
          </a:xfrm>
        </p:spPr>
        <p:txBody>
          <a:bodyPr/>
          <a:lstStyle/>
          <a:p>
            <a:r>
              <a:rPr lang="en-US" dirty="0"/>
              <a:t>Metric Summary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6C9D6-5F56-4225-B72F-7631879B6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BB289-D6F4-4DB0-9DD2-8B328673C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21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B46B1-C569-9525-152F-7398DC35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" y="1399551"/>
            <a:ext cx="11406574" cy="447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40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4173-E64B-4A62-A41C-C1A2749DA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Idea Reports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84E3D3-4ADA-4C68-8B9D-8B75273FF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spc="0" dirty="0"/>
              <a:t>Idea Funnel / Prioritization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spc="0" dirty="0"/>
              <a:t>Team Engagement Report</a:t>
            </a:r>
          </a:p>
          <a:p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057B3-C260-44F0-BA50-A81702562E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31997"/>
            <a:ext cx="41148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sym typeface="Symbol"/>
              </a:rPr>
              <a:t> </a:t>
            </a:r>
            <a:r>
              <a:rPr lang="en-US" dirty="0">
                <a:latin typeface="Calibri" panose="020F0502020204030204" pitchFamily="34" charset="0"/>
              </a:rPr>
              <a:t>2023 KPI Fire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6E606-8A7A-4217-8F0B-4BB88EB294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IN" smtClean="0"/>
              <a:t>22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A7355-ABA0-CB8B-AF1E-D39B2972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" y="2742857"/>
            <a:ext cx="6156450" cy="199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744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B8CD-8A7B-A57C-E866-1C4CD661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890010"/>
          </a:xfrm>
        </p:spPr>
        <p:txBody>
          <a:bodyPr/>
          <a:lstStyle/>
          <a:p>
            <a:r>
              <a:rPr lang="en-US" dirty="0"/>
              <a:t>Idea Funnel / Prioritization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7C054-BA48-628B-62B2-FC96E606F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2558E-7E5B-687F-C8D9-5045FA280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23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4BC99-A2D8-A38F-9750-2FC57B91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8" y="1220078"/>
            <a:ext cx="10064262" cy="531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26BC84-B5CA-944F-7329-D68658F53616}"/>
              </a:ext>
            </a:extLst>
          </p:cNvPr>
          <p:cNvSpPr txBox="1"/>
          <p:nvPr/>
        </p:nvSpPr>
        <p:spPr>
          <a:xfrm>
            <a:off x="7133501" y="3569471"/>
            <a:ext cx="3775450" cy="8472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Effort / Impact Matrix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Score Based on Effort / Impact / Risk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Visualize Ideas in the Green “Go Zone”</a:t>
            </a:r>
          </a:p>
        </p:txBody>
      </p:sp>
    </p:spTree>
    <p:extLst>
      <p:ext uri="{BB962C8B-B14F-4D97-AF65-F5344CB8AC3E}">
        <p14:creationId xmlns:p14="http://schemas.microsoft.com/office/powerpoint/2010/main" val="1038680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F239-C0F2-45A6-8500-10A30FDA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714799"/>
          </a:xfrm>
        </p:spPr>
        <p:txBody>
          <a:bodyPr/>
          <a:lstStyle/>
          <a:p>
            <a:r>
              <a:rPr lang="en-US" dirty="0"/>
              <a:t>Team Engagement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743C1-7CA8-49F3-82FA-B7123C8C8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8D069-710D-4AA9-BBCE-B6E76A9332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24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6413D-BB20-7477-CD2A-71177FD4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" y="1299825"/>
            <a:ext cx="10758854" cy="458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BCAF7-6F67-B7ED-9B0E-DA23CDD99B58}"/>
              </a:ext>
            </a:extLst>
          </p:cNvPr>
          <p:cNvSpPr txBox="1"/>
          <p:nvPr/>
        </p:nvSpPr>
        <p:spPr>
          <a:xfrm>
            <a:off x="8271615" y="6165250"/>
            <a:ext cx="3005917" cy="3651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Who is Submitting Ideas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4471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3E6F48-1D41-2203-2401-F7A45D2360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D4173-E64B-4A62-A41C-C1A2749DA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 Reports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84E3D3-4ADA-4C68-8B9D-8B75273FF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spc="0" dirty="0"/>
              <a:t>List 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spc="0" dirty="0"/>
              <a:t>Tile 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spc="0" dirty="0"/>
              <a:t>Bowling 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spc="0" dirty="0"/>
              <a:t>Grid 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spc="0" dirty="0"/>
              <a:t>X-Matrix View</a:t>
            </a:r>
          </a:p>
          <a:p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057B3-C260-44F0-BA50-A81702562E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31997"/>
            <a:ext cx="41148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sym typeface="Symbol"/>
              </a:rPr>
              <a:t> </a:t>
            </a:r>
            <a:r>
              <a:rPr lang="en-US" dirty="0">
                <a:latin typeface="Calibri" panose="020F0502020204030204" pitchFamily="34" charset="0"/>
              </a:rPr>
              <a:t>2023 KPI Fire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6E606-8A7A-4217-8F0B-4BB88EB294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IN" smtClean="0"/>
              <a:t>25</a:t>
            </a:fld>
            <a:endParaRPr lang="en-IN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D60E23F-D45B-4A34-91D5-974F377B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2" y="1276141"/>
            <a:ext cx="5533298" cy="383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385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6B62-4278-498F-BE2A-6F23A5F8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724226"/>
          </a:xfrm>
        </p:spPr>
        <p:txBody>
          <a:bodyPr/>
          <a:lstStyle/>
          <a:p>
            <a:r>
              <a:rPr lang="en-US" dirty="0"/>
              <a:t>Goal List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2DFC4-A7A1-4513-8A3E-47176D0A2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ED75B-BF38-4AA5-8142-6CA77D168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26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13591-6EA3-8D68-E64E-8493463B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" y="1156589"/>
            <a:ext cx="10061275" cy="484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6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AD58-7691-4614-BE57-ECE73356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837347"/>
          </a:xfrm>
        </p:spPr>
        <p:txBody>
          <a:bodyPr>
            <a:normAutofit/>
          </a:bodyPr>
          <a:lstStyle/>
          <a:p>
            <a:r>
              <a:rPr lang="en-US" dirty="0"/>
              <a:t>Goal Tile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9299B-CB8F-4AE0-8772-FE5DE19C5C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277E3-13CF-409C-AB5E-4BE393B78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27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1CCCF-F994-2CD1-4C6D-80D9B7071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8" y="1328348"/>
            <a:ext cx="10774768" cy="474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338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A2F7-623D-4BC4-B314-E86D7E45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743079"/>
          </a:xfrm>
        </p:spPr>
        <p:txBody>
          <a:bodyPr>
            <a:normAutofit/>
          </a:bodyPr>
          <a:lstStyle/>
          <a:p>
            <a:r>
              <a:rPr lang="en-US" dirty="0"/>
              <a:t>Goal Bowling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D11D0-0910-47C4-B116-150599644B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D748-AA47-468B-B175-4B36A6751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28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8255A-446B-B5D3-FC21-7A1B68E02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4" y="1497879"/>
            <a:ext cx="10925332" cy="442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1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8CBB-2D12-4FCF-981E-FF837EB8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743079"/>
          </a:xfrm>
        </p:spPr>
        <p:txBody>
          <a:bodyPr/>
          <a:lstStyle/>
          <a:p>
            <a:r>
              <a:rPr lang="en-US" dirty="0"/>
              <a:t>Goal Grid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C96E1-24AD-4CD9-80E4-3579081D5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8E947-1F75-479B-BB05-30DF480FF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29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C1BA6-89BD-3300-AFA4-D2DC788C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63" y="1133786"/>
            <a:ext cx="11062321" cy="534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17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8E58A32-E556-4CFB-89E8-BCD3C233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08" y="1141386"/>
            <a:ext cx="4911633" cy="1789855"/>
          </a:xfrm>
        </p:spPr>
        <p:txBody>
          <a:bodyPr/>
          <a:lstStyle/>
          <a:p>
            <a:r>
              <a:rPr lang="en-US" dirty="0"/>
              <a:t>Project Reports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14101B-B28A-40D0-8DA9-0C42F4789FF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70DF3C-080D-40AD-ADEC-7EDEB6D260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IN" smtClean="0"/>
              <a:t>3</a:t>
            </a:fld>
            <a:endParaRPr lang="en-IN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F202FA0-0F66-5830-0E6C-A55A1FBBDAF3}"/>
              </a:ext>
            </a:extLst>
          </p:cNvPr>
          <p:cNvSpPr txBox="1">
            <a:spLocks/>
          </p:cNvSpPr>
          <p:nvPr/>
        </p:nvSpPr>
        <p:spPr>
          <a:xfrm>
            <a:off x="6611881" y="2931242"/>
            <a:ext cx="3115382" cy="2785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List 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Tile 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Accountability Report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Benefits Report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Budget Report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Budget Exception Report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Summary Report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Portfolio Timeline Report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Summary Table Report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Team Engagement Report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Work Time By Team Member Report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cs typeface="Calibri" panose="020F0502020204030204" pitchFamily="34" charset="0"/>
              </a:rPr>
              <a:t>Work Time By Project Report</a:t>
            </a:r>
          </a:p>
          <a:p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7AF3C1-A1F3-554B-AC29-7D7ADD7A8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84" y="2363035"/>
            <a:ext cx="5909288" cy="213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414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AE20-CF7C-4B20-9B47-16A08703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780786"/>
          </a:xfrm>
        </p:spPr>
        <p:txBody>
          <a:bodyPr/>
          <a:lstStyle/>
          <a:p>
            <a:r>
              <a:rPr lang="en-US" dirty="0"/>
              <a:t>X-Matrix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DB4A6-36E0-46EA-8662-1773C2EFF8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7E69C-D5BD-4222-9C3D-03774D2D07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30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A67BF-EBF8-41D3-874F-71F1681F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70" y="985135"/>
            <a:ext cx="8178237" cy="566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470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1710D-2326-B6AC-90D9-93CD99850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E5463-AF3C-76E0-2231-04DB9EB952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31</a:t>
            </a:fld>
            <a:endParaRPr lang="en-IN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4935C84-2F0C-979F-F304-6EB5702E4E0A}"/>
              </a:ext>
            </a:extLst>
          </p:cNvPr>
          <p:cNvSpPr txBox="1">
            <a:spLocks/>
          </p:cNvSpPr>
          <p:nvPr/>
        </p:nvSpPr>
        <p:spPr>
          <a:xfrm>
            <a:off x="7618477" y="1876324"/>
            <a:ext cx="4431093" cy="17898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User Reports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1E7BF9F-297B-A65B-D32E-C7E64EE4A721}"/>
              </a:ext>
            </a:extLst>
          </p:cNvPr>
          <p:cNvSpPr txBox="1">
            <a:spLocks/>
          </p:cNvSpPr>
          <p:nvPr/>
        </p:nvSpPr>
        <p:spPr>
          <a:xfrm>
            <a:off x="7618477" y="3680950"/>
            <a:ext cx="443109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User Certification List View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5BC92-1300-33C0-B121-A9C3E759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" y="2502533"/>
            <a:ext cx="7390072" cy="308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577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7B295D-DB38-4C1B-ACBD-92EC41FF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77" y="1876324"/>
            <a:ext cx="4431093" cy="1789855"/>
          </a:xfrm>
        </p:spPr>
        <p:txBody>
          <a:bodyPr/>
          <a:lstStyle/>
          <a:p>
            <a:r>
              <a:rPr lang="en-US" dirty="0"/>
              <a:t>Huddleboards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54FC73-C4CA-45BE-9838-A0FB0940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477" y="3680950"/>
            <a:ext cx="4431093" cy="9105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spc="0" dirty="0"/>
              <a:t>Build your Own Custom Dashboard Reports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spc="0" dirty="0"/>
              <a:t>Custom X-Matrix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spc="0" dirty="0"/>
              <a:t>Balanced Scorecard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E2CD3-26B0-4B1E-8062-E4A06B27ED6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FCA0A-5C40-41C3-A0D5-326B99A0DC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IN" smtClean="0"/>
              <a:t>32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BD17C6-6ADD-8584-9562-946FBBFE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53" y="2129166"/>
            <a:ext cx="7078119" cy="259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97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F20660-D629-4CAB-BC68-047529441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18" y="3774357"/>
            <a:ext cx="5867357" cy="274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F8AD6-EDAF-485A-8918-358D9414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695945"/>
          </a:xfrm>
        </p:spPr>
        <p:txBody>
          <a:bodyPr/>
          <a:lstStyle/>
          <a:p>
            <a:r>
              <a:rPr lang="en-US" dirty="0"/>
              <a:t>Huddleboard Examples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5AE29-DB45-48C1-A887-AA2C64103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9E5D6-E2D0-49F3-A2A1-91EFCE881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33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0E07C-7096-4CA5-BF52-1726D5F2378F}"/>
              </a:ext>
            </a:extLst>
          </p:cNvPr>
          <p:cNvSpPr txBox="1"/>
          <p:nvPr/>
        </p:nvSpPr>
        <p:spPr>
          <a:xfrm>
            <a:off x="8416236" y="1049836"/>
            <a:ext cx="3470962" cy="287268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Create your own Dashboards</a:t>
            </a:r>
          </a:p>
        </p:txBody>
      </p:sp>
      <p:pic>
        <p:nvPicPr>
          <p:cNvPr id="13" name="Picture 1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653AFFF-0E25-4D46-BB47-730C4C7BA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1" y="4792847"/>
            <a:ext cx="4670597" cy="185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179CB-1936-0295-65AE-C4786C562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988" y="1437574"/>
            <a:ext cx="2514581" cy="233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73F114-9BC2-A047-FD21-CDD5DBECC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64" y="938005"/>
            <a:ext cx="7488711" cy="364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37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AD6-EDAF-485A-8918-358D9414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695945"/>
          </a:xfrm>
        </p:spPr>
        <p:txBody>
          <a:bodyPr/>
          <a:lstStyle/>
          <a:p>
            <a:r>
              <a:rPr lang="en-US" dirty="0"/>
              <a:t>Dashboard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5AE29-DB45-48C1-A887-AA2C64103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9E5D6-E2D0-49F3-A2A1-91EFCE881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34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0E07C-7096-4CA5-BF52-1726D5F2378F}"/>
              </a:ext>
            </a:extLst>
          </p:cNvPr>
          <p:cNvSpPr txBox="1"/>
          <p:nvPr/>
        </p:nvSpPr>
        <p:spPr>
          <a:xfrm>
            <a:off x="3488306" y="500219"/>
            <a:ext cx="2393965" cy="34797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Balanced </a:t>
            </a:r>
            <a:r>
              <a:rPr lang="en-US" dirty="0" err="1"/>
              <a:t>ScoreCard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B50BF5-481A-1FDE-EB3E-96670AE5F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518678" y="1119788"/>
            <a:ext cx="10531034" cy="552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8803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F4A2-7866-8833-6D49-D61499C2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X-Matrix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9B08A-2F21-BB8E-99CA-FC01F7FA4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52527-6412-146D-ECBD-CBEFFD4B2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35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E070A2-BAD9-05B9-A299-526428DD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96" y="1527614"/>
            <a:ext cx="7644668" cy="492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EAA41B-57C0-46F3-3E6D-996489BAD2D8}"/>
              </a:ext>
            </a:extLst>
          </p:cNvPr>
          <p:cNvSpPr txBox="1"/>
          <p:nvPr/>
        </p:nvSpPr>
        <p:spPr>
          <a:xfrm>
            <a:off x="8568131" y="5313938"/>
            <a:ext cx="350022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+mj-ea"/>
                <a:cs typeface="+mj-cs"/>
              </a:rPr>
              <a:t>Flexible X-Matrix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+mj-ea"/>
                <a:cs typeface="+mj-cs"/>
              </a:rPr>
              <a:t>Modify what Data is Displayed on each Axis</a:t>
            </a:r>
          </a:p>
        </p:txBody>
      </p:sp>
    </p:spTree>
    <p:extLst>
      <p:ext uri="{BB962C8B-B14F-4D97-AF65-F5344CB8AC3E}">
        <p14:creationId xmlns:p14="http://schemas.microsoft.com/office/powerpoint/2010/main" val="1681084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7452-C71D-4775-90FE-A897FBE1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962547"/>
          </a:xfrm>
        </p:spPr>
        <p:txBody>
          <a:bodyPr>
            <a:normAutofit/>
          </a:bodyPr>
          <a:lstStyle/>
          <a:p>
            <a:r>
              <a:rPr lang="en-US" dirty="0" err="1"/>
              <a:t>PowerBI</a:t>
            </a:r>
            <a:r>
              <a:rPr lang="en-US" dirty="0"/>
              <a:t> Reporting </a:t>
            </a:r>
            <a:r>
              <a:rPr lang="en-US" sz="3200" dirty="0"/>
              <a:t>- Customer Example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39717-EB02-4D51-8000-4956FB034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36</a:t>
            </a:fld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FDB25-4A75-4DCB-A8B1-2605DE37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2" y="1171575"/>
            <a:ext cx="10050651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4FBC3-EF09-BD5D-C32C-D142DF35F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6A239-4ECB-1890-CE90-A7AC49A25A8D}"/>
              </a:ext>
            </a:extLst>
          </p:cNvPr>
          <p:cNvSpPr txBox="1"/>
          <p:nvPr/>
        </p:nvSpPr>
        <p:spPr>
          <a:xfrm>
            <a:off x="8453887" y="5928594"/>
            <a:ext cx="3001993" cy="71050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Export your Data, or use our API’s to Feed </a:t>
            </a:r>
            <a:r>
              <a:rPr lang="en-US" dirty="0" err="1"/>
              <a:t>PowerBI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2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23FA-6E3B-6063-B586-01ADFB5B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938285"/>
          </a:xfrm>
        </p:spPr>
        <p:txBody>
          <a:bodyPr/>
          <a:lstStyle/>
          <a:p>
            <a:r>
              <a:rPr lang="en-US" dirty="0"/>
              <a:t>Filter by Goal / Department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F4835-D120-3818-7BBD-1B8F2A1FB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802" y="6283847"/>
            <a:ext cx="4114800" cy="365125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2AF7B-3505-0E00-A70D-B0F9A8107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37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CCE88-F165-F7BC-912D-6F2037444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814612"/>
            <a:ext cx="11110546" cy="360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47A811-5F20-5D16-E546-33B4B7F4916F}"/>
              </a:ext>
            </a:extLst>
          </p:cNvPr>
          <p:cNvSpPr txBox="1"/>
          <p:nvPr/>
        </p:nvSpPr>
        <p:spPr>
          <a:xfrm>
            <a:off x="4319355" y="5105793"/>
            <a:ext cx="4837319" cy="10530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Filter Bar Example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List all Projects Linked to Customer Related Goals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In the Memphis Plant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Save the View for Quick Access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0A89B-59C3-A8A6-5DD1-B0DBC8E4A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486" y="2024470"/>
            <a:ext cx="3068377" cy="263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177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8C9A-6812-09B6-B514-8A9FD4D2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938285"/>
          </a:xfrm>
        </p:spPr>
        <p:txBody>
          <a:bodyPr/>
          <a:lstStyle/>
          <a:p>
            <a:r>
              <a:rPr lang="en-US" dirty="0"/>
              <a:t>Easy Access to Saved Views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9E495-5DD7-C839-7314-4DD908B7DF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F205C-6D2C-39CB-9566-373708674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38</a:t>
            </a:fld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D73139-0304-06C1-522C-9DE3767F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1" y="1587066"/>
            <a:ext cx="10803147" cy="460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28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5279467" cy="1616252"/>
          </a:xfrm>
        </p:spPr>
        <p:txBody>
          <a:bodyPr>
            <a:normAutofit fontScale="90000"/>
          </a:bodyPr>
          <a:lstStyle/>
          <a:p>
            <a:r>
              <a:rPr lang="en-US" dirty="0"/>
              <a:t>Ready to </a:t>
            </a:r>
            <a:br>
              <a:rPr lang="en-US" dirty="0"/>
            </a:br>
            <a:r>
              <a:rPr lang="en-US" dirty="0"/>
              <a:t>Ignite Your Strategy? 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Randy Clark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(801) 456-8172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Randy.Clark@kpifire.com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822929" y="4594957"/>
            <a:ext cx="3445782" cy="288000"/>
          </a:xfrm>
        </p:spPr>
        <p:txBody>
          <a:bodyPr/>
          <a:lstStyle/>
          <a:p>
            <a:r>
              <a:rPr lang="en-US" dirty="0">
                <a:hlinkClick r:id="rId3"/>
              </a:rPr>
              <a:t>kpifire.com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3398" y="860944"/>
            <a:ext cx="4428523" cy="5137089"/>
          </a:xfr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87F09A-28C2-4C82-826C-88F43AEAB16E}"/>
              </a:ext>
            </a:extLst>
          </p:cNvPr>
          <p:cNvSpPr txBox="1">
            <a:spLocks/>
          </p:cNvSpPr>
          <p:nvPr/>
        </p:nvSpPr>
        <p:spPr>
          <a:xfrm>
            <a:off x="6822928" y="6115982"/>
            <a:ext cx="3445783" cy="2890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6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0F8437-B3B7-EDC5-AF50-46ACA7E7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929659"/>
          </a:xfrm>
        </p:spPr>
        <p:txBody>
          <a:bodyPr/>
          <a:lstStyle/>
          <a:p>
            <a:r>
              <a:rPr lang="en-US" dirty="0"/>
              <a:t>Project List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A059E-A427-0609-0A78-41D1C2DAE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3" y="1609845"/>
            <a:ext cx="11185157" cy="475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43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F7B7-A430-42BF-89BF-C00C07EB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921032"/>
          </a:xfrm>
        </p:spPr>
        <p:txBody>
          <a:bodyPr/>
          <a:lstStyle/>
          <a:p>
            <a:r>
              <a:rPr lang="en-US" dirty="0"/>
              <a:t>Project Tile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27223-3A16-4867-85B5-F947FE4C2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BAFDE-0F42-42C6-B2C1-3169D5634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5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D2F1C-1720-4482-A5ED-94DA88C11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62395"/>
            <a:ext cx="11734797" cy="488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655D5-F726-6A0E-7CF4-BF5C4265A432}"/>
              </a:ext>
            </a:extLst>
          </p:cNvPr>
          <p:cNvSpPr txBox="1">
            <a:spLocks/>
          </p:cNvSpPr>
          <p:nvPr/>
        </p:nvSpPr>
        <p:spPr>
          <a:xfrm>
            <a:off x="6475064" y="5175849"/>
            <a:ext cx="5485580" cy="14147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000" dirty="0">
                <a:ea typeface="+mj-ea"/>
                <a:cs typeface="+mj-cs"/>
              </a:rPr>
              <a:t>Each Project Tile Displays:</a:t>
            </a:r>
          </a:p>
          <a:p>
            <a:pPr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ea typeface="+mj-ea"/>
                <a:cs typeface="+mj-cs"/>
              </a:rPr>
              <a:t>% of Planned Tasks Completed</a:t>
            </a:r>
          </a:p>
          <a:p>
            <a:pPr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ea typeface="+mj-ea"/>
                <a:cs typeface="+mj-cs"/>
              </a:rPr>
              <a:t>Days Remaining</a:t>
            </a:r>
          </a:p>
          <a:p>
            <a:pPr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ea typeface="+mj-ea"/>
                <a:cs typeface="+mj-cs"/>
              </a:rPr>
              <a:t>Health</a:t>
            </a:r>
          </a:p>
          <a:p>
            <a:pPr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ea typeface="+mj-ea"/>
                <a:cs typeface="+mj-cs"/>
              </a:rPr>
              <a:t>Linkage to Goals, Metrics, or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210258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1EAF-A01B-4736-9826-6B323DE9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076308"/>
          </a:xfrm>
        </p:spPr>
        <p:txBody>
          <a:bodyPr/>
          <a:lstStyle/>
          <a:p>
            <a:r>
              <a:rPr lang="en-US" dirty="0"/>
              <a:t>Project Accountability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BE8DB-131E-4061-AD1B-A44AD32C8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6002" y="6283847"/>
            <a:ext cx="4114800" cy="365125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7EE06-FAD8-4754-95A8-100A63F51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6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8D4FD-CD91-456C-8147-889BB805D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39" y="2239166"/>
            <a:ext cx="11673322" cy="206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070604-17C6-481A-A6C1-E2E670295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9" y="4448386"/>
            <a:ext cx="11673322" cy="98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EB446-0E91-4927-8D56-67FCA71C65E9}"/>
              </a:ext>
            </a:extLst>
          </p:cNvPr>
          <p:cNvSpPr txBox="1"/>
          <p:nvPr/>
        </p:nvSpPr>
        <p:spPr>
          <a:xfrm>
            <a:off x="6730157" y="4942544"/>
            <a:ext cx="5357779" cy="115277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Tracking Major Project Milestones around: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Charter Status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Team Status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Financial Benefits Status</a:t>
            </a:r>
          </a:p>
        </p:txBody>
      </p:sp>
    </p:spTree>
    <p:extLst>
      <p:ext uri="{BB962C8B-B14F-4D97-AF65-F5344CB8AC3E}">
        <p14:creationId xmlns:p14="http://schemas.microsoft.com/office/powerpoint/2010/main" val="289728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D4B5-2145-4C42-BF5B-60608AB2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695945"/>
          </a:xfrm>
        </p:spPr>
        <p:txBody>
          <a:bodyPr/>
          <a:lstStyle/>
          <a:p>
            <a:r>
              <a:rPr lang="en-US" dirty="0"/>
              <a:t>Project Benefits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60114E-AB11-4DD6-A5F0-C0F78C36E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F8033-D069-4F02-AC7C-91A7BEBD8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7</a:t>
            </a:fld>
            <a:endParaRPr lang="en-IN" dirty="0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AB568593-A537-45B8-9F1C-42C4CA34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3" y="2029114"/>
            <a:ext cx="11628408" cy="452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05D652-E02E-44AF-AA45-99CBA226B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86" y="704620"/>
            <a:ext cx="5569211" cy="357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710F31-3CAB-1CDD-5781-4FF15349F0CE}"/>
              </a:ext>
            </a:extLst>
          </p:cNvPr>
          <p:cNvSpPr txBox="1"/>
          <p:nvPr/>
        </p:nvSpPr>
        <p:spPr>
          <a:xfrm>
            <a:off x="2363637" y="1106976"/>
            <a:ext cx="3864635" cy="80907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Roll Up Project Benefits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Visualize Actual vs Target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Display Total, Monthly, Quarterly</a:t>
            </a:r>
          </a:p>
        </p:txBody>
      </p:sp>
    </p:spTree>
    <p:extLst>
      <p:ext uri="{BB962C8B-B14F-4D97-AF65-F5344CB8AC3E}">
        <p14:creationId xmlns:p14="http://schemas.microsoft.com/office/powerpoint/2010/main" val="336842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C078-28B2-41AB-9BDB-4A4DB817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981417"/>
          </a:xfrm>
        </p:spPr>
        <p:txBody>
          <a:bodyPr>
            <a:normAutofit/>
          </a:bodyPr>
          <a:lstStyle/>
          <a:p>
            <a:r>
              <a:rPr lang="en-US" dirty="0"/>
              <a:t>Project Budget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32504-35F2-4A15-8551-560E801B3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C492D-AF31-4DC0-AC0C-A3AC1F7D70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8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FF4E8-8E4A-A2E4-71D2-DED19EA3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16" y="1831086"/>
            <a:ext cx="11432968" cy="451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17008-0CBF-5856-EFBC-9A9F07B5DF0A}"/>
              </a:ext>
            </a:extLst>
          </p:cNvPr>
          <p:cNvSpPr txBox="1"/>
          <p:nvPr/>
        </p:nvSpPr>
        <p:spPr>
          <a:xfrm>
            <a:off x="6096000" y="1134394"/>
            <a:ext cx="4880924" cy="10998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Roll Up Project Benefits vs Budgeted Target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Visualize Actual vs Target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Display Accumulative Trend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Drill Down by Department / Unit</a:t>
            </a:r>
          </a:p>
        </p:txBody>
      </p:sp>
    </p:spTree>
    <p:extLst>
      <p:ext uri="{BB962C8B-B14F-4D97-AF65-F5344CB8AC3E}">
        <p14:creationId xmlns:p14="http://schemas.microsoft.com/office/powerpoint/2010/main" val="977823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0DC7-EDD9-7772-DC96-5F76883E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945820"/>
          </a:xfrm>
        </p:spPr>
        <p:txBody>
          <a:bodyPr/>
          <a:lstStyle/>
          <a:p>
            <a:r>
              <a:rPr lang="en-US" dirty="0"/>
              <a:t>Project Benefits Exception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CBEF4-B459-F171-493B-09DE3B6BD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sym typeface="Symbol"/>
              </a:rPr>
              <a:t> 2023 KPI Fire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3AAC7-B75B-CFD1-A079-44CDC8634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9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99F38-CE68-11CF-F8F4-2DCABCB7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94" y="1564749"/>
            <a:ext cx="10253289" cy="456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805824-C5FF-C7C2-8090-DF28D73A6D32}"/>
              </a:ext>
            </a:extLst>
          </p:cNvPr>
          <p:cNvSpPr txBox="1"/>
          <p:nvPr/>
        </p:nvSpPr>
        <p:spPr>
          <a:xfrm>
            <a:off x="4201064" y="5578012"/>
            <a:ext cx="3450564" cy="9609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Highlight projects that have a Savings Target, but have no Actual Savings entered.</a:t>
            </a:r>
          </a:p>
        </p:txBody>
      </p:sp>
    </p:spTree>
    <p:extLst>
      <p:ext uri="{BB962C8B-B14F-4D97-AF65-F5344CB8AC3E}">
        <p14:creationId xmlns:p14="http://schemas.microsoft.com/office/powerpoint/2010/main" val="348311831"/>
      </p:ext>
    </p:extLst>
  </p:cSld>
  <p:clrMapOvr>
    <a:masterClrMapping/>
  </p:clrMapOvr>
</p:sld>
</file>

<file path=ppt/theme/theme1.xml><?xml version="1.0" encoding="utf-8"?>
<a:theme xmlns:a="http://schemas.openxmlformats.org/drawingml/2006/main" name="KPI Fire powerpoint template">
  <a:themeElements>
    <a:clrScheme name="Custom 5">
      <a:dk1>
        <a:srgbClr val="313442"/>
      </a:dk1>
      <a:lt1>
        <a:srgbClr val="FFFFFF"/>
      </a:lt1>
      <a:dk2>
        <a:srgbClr val="F2F2F2"/>
      </a:dk2>
      <a:lt2>
        <a:srgbClr val="A5A5A5"/>
      </a:lt2>
      <a:accent1>
        <a:srgbClr val="F26F21"/>
      </a:accent1>
      <a:accent2>
        <a:srgbClr val="F9A11B"/>
      </a:accent2>
      <a:accent3>
        <a:srgbClr val="F2F2F2"/>
      </a:accent3>
      <a:accent4>
        <a:srgbClr val="EC2024"/>
      </a:accent4>
      <a:accent5>
        <a:srgbClr val="FFC549"/>
      </a:accent5>
      <a:accent6>
        <a:srgbClr val="313442"/>
      </a:accent6>
      <a:hlink>
        <a:srgbClr val="F26F21"/>
      </a:hlink>
      <a:folHlink>
        <a:srgbClr val="EC2024"/>
      </a:folHlink>
    </a:clrScheme>
    <a:fontScheme name="Custom 2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PIFire PPT Template.potx" id="{D5F0C0B0-036B-42E4-B2D1-6D4A5C91FDBE}" vid="{4F424E0D-DE2C-4D7F-9C1E-FA6D32BCE9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5">
    <a:dk1>
      <a:srgbClr val="313442"/>
    </a:dk1>
    <a:lt1>
      <a:srgbClr val="FFFFFF"/>
    </a:lt1>
    <a:dk2>
      <a:srgbClr val="F2F2F2"/>
    </a:dk2>
    <a:lt2>
      <a:srgbClr val="A5A5A5"/>
    </a:lt2>
    <a:accent1>
      <a:srgbClr val="F26F21"/>
    </a:accent1>
    <a:accent2>
      <a:srgbClr val="F9A11B"/>
    </a:accent2>
    <a:accent3>
      <a:srgbClr val="F2F2F2"/>
    </a:accent3>
    <a:accent4>
      <a:srgbClr val="EC2024"/>
    </a:accent4>
    <a:accent5>
      <a:srgbClr val="FFC549"/>
    </a:accent5>
    <a:accent6>
      <a:srgbClr val="313442"/>
    </a:accent6>
    <a:hlink>
      <a:srgbClr val="F26F21"/>
    </a:hlink>
    <a:folHlink>
      <a:srgbClr val="EC202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DF4194B604A448239E2AE31ABCD40" ma:contentTypeVersion="2" ma:contentTypeDescription="Create a new document." ma:contentTypeScope="" ma:versionID="193e62d601ae38fe637ff53c1517083b">
  <xsd:schema xmlns:xsd="http://www.w3.org/2001/XMLSchema" xmlns:xs="http://www.w3.org/2001/XMLSchema" xmlns:p="http://schemas.microsoft.com/office/2006/metadata/properties" xmlns:ns2="575661fa-e54c-42fe-8dce-39e57b1b011a" targetNamespace="http://schemas.microsoft.com/office/2006/metadata/properties" ma:root="true" ma:fieldsID="7bdef0c106e1578534b785c92198265e" ns2:_="">
    <xsd:import namespace="575661fa-e54c-42fe-8dce-39e57b1b0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661fa-e54c-42fe-8dce-39e57b1b0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AC9E74-A1FA-49E5-B3AE-F6CADC2EC82F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6dc4bcd6-49db-4c07-9060-8acfc67cef9f"/>
    <ds:schemaRef ds:uri="http://schemas.microsoft.com/sharepoint/v3"/>
    <ds:schemaRef ds:uri="http://schemas.openxmlformats.org/package/2006/metadata/core-properties"/>
    <ds:schemaRef ds:uri="fb0879af-3eba-417a-a55a-ffe6dcd6ca7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25D119-A61C-428E-BA52-2E70EB9387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8676B7-6CD5-4397-B78E-95015E107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5661fa-e54c-42fe-8dce-39e57b1b0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</Words>
  <Application>Microsoft Office PowerPoint</Application>
  <PresentationFormat>Widescreen</PresentationFormat>
  <Paragraphs>245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FontAwesome</vt:lpstr>
      <vt:lpstr>Times New Roman</vt:lpstr>
      <vt:lpstr>KPI Fire powerpoint template</vt:lpstr>
      <vt:lpstr>PowerPoint Presentation</vt:lpstr>
      <vt:lpstr>Report Types</vt:lpstr>
      <vt:lpstr>Project Reports</vt:lpstr>
      <vt:lpstr>Project List View</vt:lpstr>
      <vt:lpstr>Project Tile View</vt:lpstr>
      <vt:lpstr>Project Accountability Report</vt:lpstr>
      <vt:lpstr>Project Benefits Report</vt:lpstr>
      <vt:lpstr>Project Budget Report</vt:lpstr>
      <vt:lpstr>Project Benefits Exception Report</vt:lpstr>
      <vt:lpstr>Project Summary Report</vt:lpstr>
      <vt:lpstr>Project Portfolio Timeline Report</vt:lpstr>
      <vt:lpstr>Project Summary Table Report</vt:lpstr>
      <vt:lpstr>Team Engagement Report</vt:lpstr>
      <vt:lpstr>Work Time By Team Member Report</vt:lpstr>
      <vt:lpstr>Work Time by Project Report</vt:lpstr>
      <vt:lpstr>Metric Reports</vt:lpstr>
      <vt:lpstr>Metric List View</vt:lpstr>
      <vt:lpstr>Metric Tile View</vt:lpstr>
      <vt:lpstr>Metric Tree View</vt:lpstr>
      <vt:lpstr>Metric Bowling View</vt:lpstr>
      <vt:lpstr>Metric Summary Report</vt:lpstr>
      <vt:lpstr>Idea Reports</vt:lpstr>
      <vt:lpstr>Idea Funnel / Prioritization</vt:lpstr>
      <vt:lpstr>Team Engagement Report</vt:lpstr>
      <vt:lpstr>Goal Reports</vt:lpstr>
      <vt:lpstr>Goal List View</vt:lpstr>
      <vt:lpstr>Goal Tile View</vt:lpstr>
      <vt:lpstr>Goal Bowling View</vt:lpstr>
      <vt:lpstr>Goal Grid View</vt:lpstr>
      <vt:lpstr>X-Matrix View</vt:lpstr>
      <vt:lpstr>PowerPoint Presentation</vt:lpstr>
      <vt:lpstr>Huddleboards</vt:lpstr>
      <vt:lpstr>Huddleboard Examples</vt:lpstr>
      <vt:lpstr>Dashboard</vt:lpstr>
      <vt:lpstr>Custom X-Matrix</vt:lpstr>
      <vt:lpstr>PowerBI Reporting - Customer Example</vt:lpstr>
      <vt:lpstr>Filter by Goal / Department </vt:lpstr>
      <vt:lpstr>Easy Access to Saved Views</vt:lpstr>
      <vt:lpstr>Ready to  Ignite Your Strategy?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2020-01-29T07:17:56Z</cp:lastPrinted>
  <dcterms:created xsi:type="dcterms:W3CDTF">2018-07-16T21:47:11Z</dcterms:created>
  <dcterms:modified xsi:type="dcterms:W3CDTF">2024-06-11T10:22:29Z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0x010100CEDDF4194B604A448239E2AE31ABCD40</vt:lpwstr>
  </property>
</Properties>
</file>